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77" r:id="rId2"/>
    <p:sldId id="278" r:id="rId3"/>
    <p:sldId id="273" r:id="rId4"/>
    <p:sldId id="274" r:id="rId5"/>
    <p:sldId id="275" r:id="rId6"/>
    <p:sldId id="272" r:id="rId7"/>
    <p:sldId id="257" r:id="rId8"/>
    <p:sldId id="300" r:id="rId9"/>
    <p:sldId id="256" r:id="rId10"/>
    <p:sldId id="260" r:id="rId11"/>
    <p:sldId id="259" r:id="rId12"/>
    <p:sldId id="261" r:id="rId13"/>
    <p:sldId id="262" r:id="rId14"/>
    <p:sldId id="276" r:id="rId15"/>
    <p:sldId id="271" r:id="rId16"/>
    <p:sldId id="263" r:id="rId17"/>
    <p:sldId id="264" r:id="rId18"/>
    <p:sldId id="265" r:id="rId19"/>
    <p:sldId id="266" r:id="rId20"/>
    <p:sldId id="267" r:id="rId21"/>
    <p:sldId id="290" r:id="rId22"/>
    <p:sldId id="291" r:id="rId23"/>
    <p:sldId id="292" r:id="rId24"/>
    <p:sldId id="293" r:id="rId25"/>
    <p:sldId id="295" r:id="rId26"/>
    <p:sldId id="284" r:id="rId27"/>
    <p:sldId id="285" r:id="rId28"/>
    <p:sldId id="286" r:id="rId29"/>
    <p:sldId id="287" r:id="rId30"/>
    <p:sldId id="288" r:id="rId31"/>
    <p:sldId id="289" r:id="rId32"/>
    <p:sldId id="296" r:id="rId33"/>
    <p:sldId id="297" r:id="rId34"/>
    <p:sldId id="299" r:id="rId35"/>
    <p:sldId id="298" r:id="rId36"/>
    <p:sldId id="301" r:id="rId37"/>
    <p:sldId id="302" r:id="rId38"/>
    <p:sldId id="303" r:id="rId39"/>
    <p:sldId id="305" r:id="rId40"/>
    <p:sldId id="279" r:id="rId41"/>
    <p:sldId id="283" r:id="rId42"/>
    <p:sldId id="28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66" d="100"/>
          <a:sy n="66" d="100"/>
        </p:scale>
        <p:origin x="1596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376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26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94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079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619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24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86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02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82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69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18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DA90124-6C93-48EB-95E7-C95D417B152E}" type="datetimeFigureOut">
              <a:rPr lang="fr-FR" smtClean="0"/>
              <a:t>18/07/2023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9DA0618-FC52-4FAB-9BB6-794EA24273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75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ookerstudio.google.com/s/hutQa9uTOE4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ookerstudio.google.com/s/hutQa9uTOE4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Analysis</a:t>
            </a:r>
            <a:r>
              <a:rPr lang="fr-FR" dirty="0" smtClean="0"/>
              <a:t> Project in </a:t>
            </a:r>
            <a:r>
              <a:rPr lang="fr-FR" dirty="0" err="1" smtClean="0"/>
              <a:t>BigQuery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Denis </a:t>
            </a:r>
            <a:r>
              <a:rPr lang="fr-FR" dirty="0" err="1" smtClean="0"/>
              <a:t>Storozhuk</a:t>
            </a:r>
            <a:r>
              <a:rPr lang="fr-FR" dirty="0" smtClean="0"/>
              <a:t>, AFPA/Data Science programme, July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132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(1)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20" y="1444572"/>
            <a:ext cx="9821072" cy="52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smtClean="0"/>
              <a:t>(2)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1" y="1123791"/>
            <a:ext cx="9059799" cy="55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 for Test data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6" y="1370648"/>
            <a:ext cx="9357876" cy="53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Features</a:t>
            </a:r>
            <a:r>
              <a:rPr lang="fr-FR" dirty="0" smtClean="0"/>
              <a:t> Importance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02" y="1435418"/>
            <a:ext cx="8985617" cy="51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 code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911" y="1806656"/>
            <a:ext cx="8433190" cy="50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Random</a:t>
            </a:r>
            <a:r>
              <a:rPr lang="fr-FR" dirty="0" smtClean="0"/>
              <a:t> Forest Classifier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Problem</a:t>
            </a:r>
            <a:endParaRPr lang="fr-FR" dirty="0"/>
          </a:p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362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(1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96" y="1690688"/>
            <a:ext cx="9833700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smtClean="0"/>
              <a:t>(2)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3" y="1142841"/>
            <a:ext cx="9852758" cy="55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for Test </a:t>
            </a:r>
            <a:r>
              <a:rPr lang="fr-FR" dirty="0" smtClean="0"/>
              <a:t>data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78" y="1476175"/>
            <a:ext cx="9057472" cy="529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Features</a:t>
            </a:r>
            <a:r>
              <a:rPr lang="fr-FR" dirty="0" smtClean="0"/>
              <a:t> Importance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15" y="1590496"/>
            <a:ext cx="8821371" cy="51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Stages of the </a:t>
            </a:r>
            <a:r>
              <a:rPr lang="fr-FR" dirty="0" err="1" smtClean="0"/>
              <a:t>project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Brief</a:t>
            </a:r>
            <a:r>
              <a:rPr lang="fr-FR" dirty="0" smtClean="0"/>
              <a:t> / </a:t>
            </a:r>
            <a:r>
              <a:rPr lang="fr-FR" dirty="0" err="1" smtClean="0"/>
              <a:t>Debriefing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Load</a:t>
            </a:r>
            <a:r>
              <a:rPr lang="fr-FR" dirty="0" smtClean="0"/>
              <a:t>, </a:t>
            </a:r>
            <a:r>
              <a:rPr lang="fr-FR" dirty="0" err="1"/>
              <a:t>T</a:t>
            </a:r>
            <a:r>
              <a:rPr lang="fr-FR" dirty="0" err="1" smtClean="0"/>
              <a:t>ransform</a:t>
            </a:r>
            <a:r>
              <a:rPr lang="fr-FR" dirty="0" smtClean="0"/>
              <a:t>, Export data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EDA (</a:t>
            </a:r>
            <a:r>
              <a:rPr lang="fr-FR" dirty="0" err="1" smtClean="0"/>
              <a:t>Exploratory</a:t>
            </a:r>
            <a:r>
              <a:rPr lang="fr-FR" dirty="0" smtClean="0"/>
              <a:t> Data </a:t>
            </a:r>
            <a:r>
              <a:rPr lang="fr-FR" dirty="0" err="1" smtClean="0"/>
              <a:t>Analysis</a:t>
            </a:r>
            <a:r>
              <a:rPr lang="fr-F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Modelling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dirty="0" err="1" smtClean="0"/>
              <a:t>Random</a:t>
            </a:r>
            <a:r>
              <a:rPr lang="fr-FR" dirty="0" smtClean="0"/>
              <a:t> Forrest Classifier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 smtClean="0"/>
              <a:t>Deep</a:t>
            </a:r>
            <a:r>
              <a:rPr lang="fr-FR" dirty="0" smtClean="0"/>
              <a:t> Neural Networks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err="1" smtClean="0"/>
              <a:t>Boosted</a:t>
            </a:r>
            <a:r>
              <a:rPr lang="fr-FR" dirty="0" smtClean="0"/>
              <a:t> </a:t>
            </a:r>
            <a:r>
              <a:rPr lang="fr-FR" dirty="0" err="1" smtClean="0"/>
              <a:t>Trees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Hyperparameter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Summary</a:t>
            </a:r>
            <a:r>
              <a:rPr lang="fr-FR" dirty="0" smtClean="0"/>
              <a:t> / Key </a:t>
            </a:r>
            <a:r>
              <a:rPr lang="fr-FR" dirty="0" err="1" smtClean="0"/>
              <a:t>Learnings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817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 code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09" y="1690688"/>
            <a:ext cx="851197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Deep</a:t>
            </a:r>
            <a:r>
              <a:rPr lang="fr-FR" dirty="0" smtClean="0"/>
              <a:t> Neural Networks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Problem</a:t>
            </a:r>
            <a:endParaRPr lang="fr-FR" dirty="0"/>
          </a:p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0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(1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51" y="1259249"/>
            <a:ext cx="10153349" cy="52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smtClean="0"/>
              <a:t>(2)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4" y="1162050"/>
            <a:ext cx="10003371" cy="54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7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for Test </a:t>
            </a:r>
            <a:r>
              <a:rPr lang="fr-FR" dirty="0" smtClean="0"/>
              <a:t>data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7" y="1159170"/>
            <a:ext cx="10210030" cy="55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 code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8" y="1217227"/>
            <a:ext cx="10313764" cy="52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3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Boosted</a:t>
            </a:r>
            <a:r>
              <a:rPr lang="fr-FR" dirty="0" smtClean="0"/>
              <a:t> </a:t>
            </a:r>
            <a:r>
              <a:rPr lang="fr-FR" dirty="0" err="1" smtClean="0"/>
              <a:t>Trees</a:t>
            </a:r>
            <a:r>
              <a:rPr lang="fr-FR" dirty="0" smtClean="0"/>
              <a:t> Classifier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/>
              <a:t>Problem</a:t>
            </a:r>
            <a:endParaRPr lang="fr-FR" dirty="0"/>
          </a:p>
          <a:p>
            <a:r>
              <a:rPr lang="fr-FR" dirty="0" err="1"/>
              <a:t>Supervised</a:t>
            </a:r>
            <a:r>
              <a:rPr lang="fr-FR" dirty="0"/>
              <a:t> Learning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08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(1</a:t>
            </a:r>
            <a:r>
              <a:rPr lang="fr-FR" dirty="0" smtClean="0"/>
              <a:t>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63" y="1142075"/>
            <a:ext cx="10636964" cy="55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smtClean="0"/>
              <a:t>(2)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27" y="1028541"/>
            <a:ext cx="9309604" cy="567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1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for Test </a:t>
            </a:r>
            <a:r>
              <a:rPr lang="fr-FR" dirty="0" smtClean="0"/>
              <a:t>data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5876" t="9750" r="3204" b="7235"/>
          <a:stretch/>
        </p:blipFill>
        <p:spPr>
          <a:xfrm>
            <a:off x="1261872" y="1175655"/>
            <a:ext cx="8647319" cy="55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Cleaning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Features</a:t>
            </a:r>
            <a:r>
              <a:rPr lang="fr-FR" dirty="0" smtClean="0"/>
              <a:t> Importance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0" y="1366639"/>
            <a:ext cx="9766220" cy="52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13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 code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190172"/>
            <a:ext cx="8039826" cy="55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Prediction</a:t>
            </a:r>
            <a:r>
              <a:rPr lang="fr-FR" dirty="0" smtClean="0"/>
              <a:t> for test </a:t>
            </a:r>
            <a:r>
              <a:rPr lang="fr-FR" dirty="0"/>
              <a:t>/ SQL code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1" y="1066800"/>
            <a:ext cx="981882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Hyperparameter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for a </a:t>
            </a:r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1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</a:t>
            </a:r>
            <a:r>
              <a:rPr lang="fr-FR" dirty="0" err="1" smtClean="0"/>
              <a:t>Summary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50" y="1173683"/>
            <a:ext cx="9811906" cy="55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60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SQL code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9" y="1028541"/>
            <a:ext cx="9936232" cy="56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64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Model </a:t>
            </a:r>
            <a:r>
              <a:rPr lang="fr-FR" dirty="0" err="1" smtClean="0"/>
              <a:t>d</a:t>
            </a:r>
            <a:r>
              <a:rPr lang="fr-FR" dirty="0" err="1" smtClean="0"/>
              <a:t>eploymen</a:t>
            </a:r>
            <a:r>
              <a:rPr lang="fr-FR" dirty="0" err="1" smtClean="0"/>
              <a:t>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for </a:t>
            </a:r>
            <a:r>
              <a:rPr lang="fr-FR" dirty="0" smtClean="0"/>
              <a:t>the </a:t>
            </a:r>
            <a:r>
              <a:rPr lang="fr-FR" dirty="0" err="1" smtClean="0"/>
              <a:t>Boosted</a:t>
            </a:r>
            <a:r>
              <a:rPr lang="fr-FR" dirty="0" smtClean="0"/>
              <a:t> </a:t>
            </a:r>
            <a:r>
              <a:rPr lang="fr-FR" dirty="0" err="1" smtClean="0"/>
              <a:t>Trees</a:t>
            </a:r>
            <a:r>
              <a:rPr lang="fr-FR" dirty="0" smtClean="0"/>
              <a:t> </a:t>
            </a:r>
            <a:r>
              <a:rPr lang="fr-FR" dirty="0" smtClean="0"/>
              <a:t>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0575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Export the model to the </a:t>
            </a:r>
            <a:r>
              <a:rPr lang="fr-FR" dirty="0" err="1" smtClean="0"/>
              <a:t>Bucket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3" y="1549400"/>
            <a:ext cx="11073671" cy="45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98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Register</a:t>
            </a:r>
            <a:r>
              <a:rPr lang="fr-FR" dirty="0" smtClean="0"/>
              <a:t> and </a:t>
            </a:r>
            <a:r>
              <a:rPr lang="fr-FR" dirty="0" err="1" smtClean="0"/>
              <a:t>Deploy</a:t>
            </a:r>
            <a:r>
              <a:rPr lang="fr-FR" dirty="0" smtClean="0"/>
              <a:t> the model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14408" b="35378"/>
          <a:stretch/>
        </p:blipFill>
        <p:spPr>
          <a:xfrm>
            <a:off x="101600" y="1216028"/>
            <a:ext cx="11063514" cy="34720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5039022"/>
            <a:ext cx="11044988" cy="16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0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Workbench</a:t>
            </a:r>
            <a:r>
              <a:rPr lang="fr-FR" dirty="0" smtClean="0"/>
              <a:t> </a:t>
            </a:r>
            <a:r>
              <a:rPr lang="fr-FR" dirty="0" err="1" smtClean="0"/>
              <a:t>request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147"/>
            <a:ext cx="11161486" cy="51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8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Stages of data </a:t>
            </a:r>
            <a:r>
              <a:rPr lang="fr-FR" dirty="0" err="1" smtClean="0"/>
              <a:t>cleaning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Load</a:t>
            </a:r>
            <a:r>
              <a:rPr lang="fr-FR" dirty="0" smtClean="0"/>
              <a:t> data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Transform</a:t>
            </a:r>
            <a:r>
              <a:rPr lang="fr-FR" dirty="0" smtClean="0"/>
              <a:t>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Replace </a:t>
            </a:r>
            <a:r>
              <a:rPr lang="fr-FR" dirty="0" err="1" smtClean="0"/>
              <a:t>NANs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Check/change </a:t>
            </a:r>
            <a:r>
              <a:rPr lang="fr-FR" dirty="0" err="1" smtClean="0"/>
              <a:t>datatypes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Replace </a:t>
            </a:r>
            <a:r>
              <a:rPr lang="fr-FR" dirty="0" err="1" smtClean="0"/>
              <a:t>Zeros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Medians</a:t>
            </a: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dirty="0" smtClean="0"/>
              <a:t>Drop non-</a:t>
            </a:r>
            <a:r>
              <a:rPr lang="fr-FR" dirty="0" err="1" smtClean="0"/>
              <a:t>used</a:t>
            </a:r>
            <a:r>
              <a:rPr lang="fr-FR" dirty="0" smtClean="0"/>
              <a:t> </a:t>
            </a:r>
            <a:r>
              <a:rPr lang="fr-FR" dirty="0" err="1" smtClean="0"/>
              <a:t>columns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Ready</a:t>
            </a:r>
            <a:r>
              <a:rPr lang="fr-FR" dirty="0" smtClean="0"/>
              <a:t> to export data (</a:t>
            </a:r>
            <a:r>
              <a:rPr lang="fr-FR" dirty="0" err="1" smtClean="0"/>
              <a:t>e.g</a:t>
            </a:r>
            <a:r>
              <a:rPr lang="fr-FR" dirty="0" smtClean="0"/>
              <a:t>. for EDA)</a:t>
            </a:r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68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Summary</a:t>
            </a:r>
            <a:r>
              <a:rPr lang="fr-FR" dirty="0" smtClean="0"/>
              <a:t> / Key </a:t>
            </a:r>
            <a:r>
              <a:rPr lang="fr-FR" dirty="0" err="1" smtClean="0"/>
              <a:t>Learnings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352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models</a:t>
            </a:r>
            <a:r>
              <a:rPr lang="fr-FR" dirty="0" smtClean="0"/>
              <a:t> performance</a:t>
            </a:r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289811"/>
              </p:ext>
            </p:extLst>
          </p:nvPr>
        </p:nvGraphicFramePr>
        <p:xfrm>
          <a:off x="464456" y="2095953"/>
          <a:ext cx="10363200" cy="322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58">
                  <a:extLst>
                    <a:ext uri="{9D8B030D-6E8A-4147-A177-3AD203B41FA5}">
                      <a16:colId xmlns:a16="http://schemas.microsoft.com/office/drawing/2014/main" val="1740600890"/>
                    </a:ext>
                  </a:extLst>
                </a:gridCol>
                <a:gridCol w="2989943">
                  <a:extLst>
                    <a:ext uri="{9D8B030D-6E8A-4147-A177-3AD203B41FA5}">
                      <a16:colId xmlns:a16="http://schemas.microsoft.com/office/drawing/2014/main" val="3380732187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2875991203"/>
                    </a:ext>
                  </a:extLst>
                </a:gridCol>
              </a:tblGrid>
              <a:tr h="516618"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Model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Accuracy</a:t>
                      </a:r>
                      <a:r>
                        <a:rPr lang="fr-FR" sz="2400" baseline="0" dirty="0" smtClean="0"/>
                        <a:t> / Train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 smtClean="0"/>
                        <a:t>Accuracy</a:t>
                      </a:r>
                      <a:r>
                        <a:rPr lang="fr-FR" sz="2400" baseline="0" dirty="0" smtClean="0"/>
                        <a:t> / Test</a:t>
                      </a:r>
                      <a:endParaRPr lang="fr-FR" sz="2400" dirty="0" smtClean="0"/>
                    </a:p>
                    <a:p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298702"/>
                  </a:ext>
                </a:extLst>
              </a:tr>
              <a:tr h="599716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Logistic</a:t>
                      </a:r>
                      <a:r>
                        <a:rPr lang="fr-FR" sz="2400" baseline="0" dirty="0" smtClean="0"/>
                        <a:t> </a:t>
                      </a:r>
                      <a:r>
                        <a:rPr lang="fr-FR" sz="2400" baseline="0" dirty="0" err="1" smtClean="0"/>
                        <a:t>Regression</a:t>
                      </a:r>
                      <a:r>
                        <a:rPr lang="fr-FR" sz="2400" baseline="0" dirty="0" smtClean="0"/>
                        <a:t> / HPT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0,78 / 0,80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0,72 / 0,71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80964"/>
                  </a:ext>
                </a:extLst>
              </a:tr>
              <a:tr h="599716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Random</a:t>
                      </a:r>
                      <a:r>
                        <a:rPr lang="fr-FR" sz="2400" dirty="0" smtClean="0"/>
                        <a:t> Forrest </a:t>
                      </a:r>
                      <a:r>
                        <a:rPr lang="fr-FR" sz="2400" dirty="0" err="1" smtClean="0"/>
                        <a:t>Trees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0,97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0,89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90890"/>
                  </a:ext>
                </a:extLst>
              </a:tr>
              <a:tr h="599716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Deep</a:t>
                      </a:r>
                      <a:r>
                        <a:rPr lang="fr-FR" sz="2400" dirty="0" smtClean="0"/>
                        <a:t> Neural</a:t>
                      </a:r>
                      <a:r>
                        <a:rPr lang="fr-FR" sz="2400" baseline="0" dirty="0" smtClean="0"/>
                        <a:t> Network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0,90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0,77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5437"/>
                  </a:ext>
                </a:extLst>
              </a:tr>
              <a:tr h="599716">
                <a:tc>
                  <a:txBody>
                    <a:bodyPr/>
                    <a:lstStyle/>
                    <a:p>
                      <a:r>
                        <a:rPr lang="fr-FR" sz="2400" dirty="0" err="1" smtClean="0"/>
                        <a:t>Boosted</a:t>
                      </a:r>
                      <a:r>
                        <a:rPr lang="fr-FR" sz="2400" dirty="0" smtClean="0"/>
                        <a:t> </a:t>
                      </a:r>
                      <a:r>
                        <a:rPr lang="fr-FR" sz="2400" dirty="0" err="1" smtClean="0"/>
                        <a:t>Trees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1,00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 smtClean="0"/>
                        <a:t>0,96</a:t>
                      </a:r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587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576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Major points / </a:t>
            </a:r>
            <a:r>
              <a:rPr lang="fr-FR" dirty="0" err="1" smtClean="0"/>
              <a:t>technical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dirty="0" smtClean="0"/>
              <a:t>Data </a:t>
            </a:r>
            <a:r>
              <a:rPr lang="fr-FR" dirty="0" err="1" smtClean="0"/>
              <a:t>cleaning</a:t>
            </a:r>
            <a:r>
              <a:rPr lang="fr-FR" dirty="0" smtClean="0"/>
              <a:t>: 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err="1" smtClean="0"/>
              <a:t>Manual</a:t>
            </a:r>
            <a:r>
              <a:rPr lang="fr-FR" dirty="0" smtClean="0"/>
              <a:t> </a:t>
            </a:r>
            <a:r>
              <a:rPr lang="fr-FR" dirty="0" err="1" smtClean="0"/>
              <a:t>cleaning</a:t>
            </a:r>
            <a:r>
              <a:rPr lang="fr-FR" dirty="0" smtClean="0"/>
              <a:t> for </a:t>
            </a:r>
            <a:r>
              <a:rPr lang="fr-FR" dirty="0" err="1" smtClean="0"/>
              <a:t>modelling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necessary</a:t>
            </a:r>
            <a:endParaRPr lang="fr-FR" dirty="0"/>
          </a:p>
          <a:p>
            <a:pPr marL="617220" lvl="1" indent="-342900">
              <a:buFont typeface="+mj-lt"/>
              <a:buAutoNum type="arabicPeriod"/>
            </a:pPr>
            <a:r>
              <a:rPr lang="fr-FR" dirty="0" err="1" smtClean="0"/>
              <a:t>BigQuery</a:t>
            </a:r>
            <a:r>
              <a:rPr lang="fr-FR" dirty="0" smtClean="0"/>
              <a:t> (BQ) ML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preprocesses</a:t>
            </a:r>
            <a:r>
              <a:rPr lang="fr-FR" dirty="0" smtClean="0"/>
              <a:t> data </a:t>
            </a:r>
            <a:r>
              <a:rPr lang="fr-FR" dirty="0" err="1" smtClean="0"/>
              <a:t>cleaning</a:t>
            </a:r>
            <a:r>
              <a:rPr lang="fr-FR" dirty="0" smtClean="0"/>
              <a:t> (imputation of </a:t>
            </a:r>
            <a:r>
              <a:rPr lang="fr-FR" dirty="0" err="1" smtClean="0"/>
              <a:t>missing</a:t>
            </a:r>
            <a:r>
              <a:rPr lang="fr-FR" dirty="0" smtClean="0"/>
              <a:t> values &amp; data transformation (standardisation, </a:t>
            </a:r>
            <a:r>
              <a:rPr lang="fr-FR" dirty="0" err="1" smtClean="0"/>
              <a:t>encoding</a:t>
            </a:r>
            <a:r>
              <a:rPr lang="fr-FR" dirty="0" smtClean="0"/>
              <a:t>))</a:t>
            </a:r>
          </a:p>
          <a:p>
            <a:pPr marL="617220" lvl="1" indent="-342900">
              <a:buFont typeface="+mj-lt"/>
              <a:buAutoNum type="arabicPeriod"/>
            </a:pPr>
            <a:r>
              <a:rPr lang="fr-FR" dirty="0" smtClean="0"/>
              <a:t>But the type of the </a:t>
            </a:r>
            <a:r>
              <a:rPr lang="fr-FR" dirty="0" err="1" smtClean="0"/>
              <a:t>missing</a:t>
            </a:r>
            <a:r>
              <a:rPr lang="fr-FR" dirty="0" smtClean="0"/>
              <a:t> value </a:t>
            </a:r>
            <a:r>
              <a:rPr lang="fr-FR" dirty="0" err="1" smtClean="0"/>
              <a:t>is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NULL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BQ </a:t>
            </a:r>
            <a:r>
              <a:rPr lang="fr-FR" dirty="0" err="1" smtClean="0"/>
              <a:t>Looker</a:t>
            </a:r>
            <a:r>
              <a:rPr lang="fr-FR" dirty="0" smtClean="0"/>
              <a:t> </a:t>
            </a:r>
            <a:r>
              <a:rPr lang="fr-FR" dirty="0" err="1" smtClean="0"/>
              <a:t>gives</a:t>
            </a:r>
            <a:r>
              <a:rPr lang="fr-FR" dirty="0" smtClean="0"/>
              <a:t> a lot of </a:t>
            </a:r>
            <a:r>
              <a:rPr lang="fr-FR" dirty="0" err="1" smtClean="0"/>
              <a:t>possibilities</a:t>
            </a:r>
            <a:r>
              <a:rPr lang="fr-FR" dirty="0" smtClean="0"/>
              <a:t> to </a:t>
            </a:r>
            <a:r>
              <a:rPr lang="fr-FR" dirty="0" err="1" smtClean="0"/>
              <a:t>visualize</a:t>
            </a:r>
            <a:r>
              <a:rPr lang="fr-FR" dirty="0" smtClean="0"/>
              <a:t> data &amp; </a:t>
            </a:r>
            <a:r>
              <a:rPr lang="fr-FR" dirty="0" err="1" smtClean="0"/>
              <a:t>make</a:t>
            </a:r>
            <a:r>
              <a:rPr lang="fr-FR" dirty="0" smtClean="0"/>
              <a:t> data stories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ML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data transformation </a:t>
            </a:r>
            <a:r>
              <a:rPr lang="fr-FR" dirty="0" err="1" smtClean="0"/>
              <a:t>automatically</a:t>
            </a:r>
            <a:r>
              <a:rPr lang="fr-FR" dirty="0" smtClean="0"/>
              <a:t>, </a:t>
            </a:r>
            <a:r>
              <a:rPr lang="fr-FR" dirty="0" err="1" smtClean="0"/>
              <a:t>though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 smtClean="0"/>
              <a:t>manually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possibility</a:t>
            </a:r>
            <a:r>
              <a:rPr lang="fr-FR" dirty="0" smtClean="0"/>
              <a:t> for Hyper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Tuning</a:t>
            </a:r>
            <a:r>
              <a:rPr lang="fr-FR" dirty="0" smtClean="0"/>
              <a:t> to </a:t>
            </a:r>
            <a:r>
              <a:rPr lang="fr-FR" dirty="0" err="1" smtClean="0"/>
              <a:t>improve</a:t>
            </a:r>
            <a:r>
              <a:rPr lang="fr-FR" dirty="0" smtClean="0"/>
              <a:t> the </a:t>
            </a:r>
            <a:r>
              <a:rPr lang="fr-FR" dirty="0" err="1" smtClean="0"/>
              <a:t>models</a:t>
            </a:r>
            <a:r>
              <a:rPr lang="fr-FR" dirty="0" smtClean="0"/>
              <a:t>’ performance</a:t>
            </a:r>
          </a:p>
          <a:p>
            <a:pPr marL="342900" indent="-34290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 smtClean="0"/>
          </a:p>
          <a:p>
            <a:pPr marL="971550" lvl="1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090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code in </a:t>
            </a:r>
            <a:r>
              <a:rPr lang="fr-FR" dirty="0" smtClean="0"/>
              <a:t>SQL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48156"/>
            <a:ext cx="4896934" cy="510984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91" y="1748156"/>
            <a:ext cx="3494806" cy="48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EDA / </a:t>
            </a:r>
            <a:r>
              <a:rPr lang="fr-FR" dirty="0" err="1" smtClean="0"/>
              <a:t>Exploratory</a:t>
            </a:r>
            <a:r>
              <a:rPr lang="fr-FR" dirty="0" smtClean="0"/>
              <a:t> Data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84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hlinkClick r:id="rId2"/>
              </a:rPr>
              <a:t>https://lookerstudio.google.com/s/hutQa9uTOE4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16" y="1691322"/>
            <a:ext cx="7818759" cy="50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6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https://lookerstudio.google.com/s/hutQa9uTOE4</a:t>
            </a:r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72" y="1691322"/>
            <a:ext cx="8296994" cy="49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3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model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Classification </a:t>
            </a:r>
            <a:r>
              <a:rPr lang="fr-FR" dirty="0" err="1" smtClean="0"/>
              <a:t>Problem</a:t>
            </a:r>
            <a:endParaRPr lang="fr-FR" dirty="0" smtClean="0"/>
          </a:p>
          <a:p>
            <a:r>
              <a:rPr lang="fr-FR" dirty="0" err="1" smtClean="0"/>
              <a:t>Supervised</a:t>
            </a:r>
            <a:r>
              <a:rPr lang="fr-FR" dirty="0" smtClean="0"/>
              <a:t> </a:t>
            </a:r>
            <a:r>
              <a:rPr lang="fr-FR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7519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TM03457515[[fn=Vue]]</Template>
  <TotalTime>352</TotalTime>
  <Words>399</Words>
  <Application>Microsoft Office PowerPoint</Application>
  <PresentationFormat>Grand écran</PresentationFormat>
  <Paragraphs>100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6" baseType="lpstr">
      <vt:lpstr>Arial</vt:lpstr>
      <vt:lpstr>Century Schoolbook</vt:lpstr>
      <vt:lpstr>Wingdings 2</vt:lpstr>
      <vt:lpstr>View</vt:lpstr>
      <vt:lpstr>Data Analysis Project in BigQuery</vt:lpstr>
      <vt:lpstr>Stages of the project </vt:lpstr>
      <vt:lpstr>Data Cleaning</vt:lpstr>
      <vt:lpstr>Stages of data cleaning </vt:lpstr>
      <vt:lpstr>The code in SQL </vt:lpstr>
      <vt:lpstr>EDA / Exploratory Data Analysis</vt:lpstr>
      <vt:lpstr>https://lookerstudio.google.com/s/hutQa9uTOE4 </vt:lpstr>
      <vt:lpstr>https://lookerstudio.google.com/s/hutQa9uTOE4 </vt:lpstr>
      <vt:lpstr>Logistic regression model </vt:lpstr>
      <vt:lpstr>Summary metrics (1) </vt:lpstr>
      <vt:lpstr>Summary metrics (2) </vt:lpstr>
      <vt:lpstr>Summary metrics for Test data </vt:lpstr>
      <vt:lpstr>Features Importance </vt:lpstr>
      <vt:lpstr>SQL code </vt:lpstr>
      <vt:lpstr>Random Forest Classifier </vt:lpstr>
      <vt:lpstr>Summary metrics (1) </vt:lpstr>
      <vt:lpstr>Summary metrics (2) </vt:lpstr>
      <vt:lpstr>Summary metrics for Test data </vt:lpstr>
      <vt:lpstr>Features Importance </vt:lpstr>
      <vt:lpstr>SQL code </vt:lpstr>
      <vt:lpstr>Deep Neural Networks </vt:lpstr>
      <vt:lpstr>Summary metrics (1) </vt:lpstr>
      <vt:lpstr>Summary metrics (2) </vt:lpstr>
      <vt:lpstr>Summary metrics for Test data </vt:lpstr>
      <vt:lpstr>SQL code </vt:lpstr>
      <vt:lpstr>Boosted Trees Classifier </vt:lpstr>
      <vt:lpstr>Summary metrics (1) </vt:lpstr>
      <vt:lpstr>Summary metrics (2) </vt:lpstr>
      <vt:lpstr>Summary metrics for Test data </vt:lpstr>
      <vt:lpstr>Features Importance </vt:lpstr>
      <vt:lpstr>SQL code </vt:lpstr>
      <vt:lpstr>Prediction for test / SQL code </vt:lpstr>
      <vt:lpstr>Hyperparameter Tuning </vt:lpstr>
      <vt:lpstr>Evaluation Summary </vt:lpstr>
      <vt:lpstr>SQL code </vt:lpstr>
      <vt:lpstr>Model deployment </vt:lpstr>
      <vt:lpstr>Export the model to the Bucket </vt:lpstr>
      <vt:lpstr>Register and Deploy the model </vt:lpstr>
      <vt:lpstr>Workbench request </vt:lpstr>
      <vt:lpstr>Summary / Key Learnings</vt:lpstr>
      <vt:lpstr>Summary of models performance</vt:lpstr>
      <vt:lpstr>Major points / technical 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test</dc:creator>
  <cp:lastModifiedBy>test</cp:lastModifiedBy>
  <cp:revision>102</cp:revision>
  <dcterms:created xsi:type="dcterms:W3CDTF">2023-07-12T14:16:50Z</dcterms:created>
  <dcterms:modified xsi:type="dcterms:W3CDTF">2023-07-18T14:12:51Z</dcterms:modified>
</cp:coreProperties>
</file>